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8"/>
  </p:notesMasterIdLst>
  <p:sldIdLst>
    <p:sldId id="859" r:id="rId2"/>
    <p:sldId id="1140" r:id="rId3"/>
    <p:sldId id="1142" r:id="rId4"/>
    <p:sldId id="1144" r:id="rId5"/>
    <p:sldId id="1147" r:id="rId6"/>
    <p:sldId id="1146" r:id="rId7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06" d="100"/>
          <a:sy n="106" d="100"/>
        </p:scale>
        <p:origin x="714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" y="1988840"/>
            <a:ext cx="12190412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   能力进阶篇</a:t>
            </a:r>
            <a:endParaRPr lang="en-US" altLang="zh-CN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" y="3274709"/>
            <a:ext cx="121904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</a:t>
            </a:r>
            <a:r>
              <a:rPr lang="zh-CN" altLang="en-US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</a:t>
            </a:r>
            <a:r>
              <a:rPr lang="en-US" altLang="zh-CN" sz="4800" b="0" smtClean="0">
                <a:solidFill>
                  <a:srgbClr val="000000"/>
                </a:solidFill>
                <a:ea typeface="微软雅黑" panose="020B0503020204020204" pitchFamily="34" charset="-122"/>
                <a:cs typeface="微软雅黑" panose="020B0503020204020204" pitchFamily="34" charset="-122"/>
              </a:rPr>
              <a:t>3</a:t>
            </a:r>
            <a:endParaRPr lang="en-US" altLang="zh-CN" sz="4800" b="0">
              <a:solidFill>
                <a:srgbClr val="000000"/>
              </a:solidFill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3070701"/>
            <a:ext cx="11485848" cy="1130246"/>
          </a:xfrm>
        </p:spPr>
        <p:txBody>
          <a:bodyPr/>
          <a:lstStyle/>
          <a:p>
            <a:pPr indent="2063750" hangingPunct="0">
              <a:spcAft>
                <a:spcPts val="0"/>
              </a:spcAft>
              <a:tabLst>
                <a:tab pos="2244725" algn="l"/>
                <a:tab pos="5645150" algn="l"/>
                <a:tab pos="9861550" algn="l"/>
              </a:tabLst>
            </a:pP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本文是一篇记叙文。文章讲述了一个农夫因偶然捡到撞树而死的兔子后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不再耕种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整日守株待兔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最终饿死的故事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告诫人们不能依赖运气而不付出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努力</a:t>
            </a:r>
            <a:r>
              <a:rPr lang="zh-CN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语篇导航-DA.eps" descr="id:214748793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3150792"/>
            <a:ext cx="2016224" cy="492692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6574" y="1340768"/>
            <a:ext cx="11449272" cy="1629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weak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another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reply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meal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instead of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 day, a poor farmer was working near a tree stump when a rabbit suddenly ran into it and died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Inspired by his easy 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he decided to wait by the stump day after day, hoping 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rabbit would come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“Stop waiting and farm your land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advised his neighbour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 bwMode="auto">
          <a:xfrm>
            <a:off x="3358902" y="908720"/>
            <a:ext cx="6264696" cy="432048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3519006"/>
            <a:ext cx="11485848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 meal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句意：受到这顿轻易得来的饭的启发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他决定每天守在树桩旁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希望另一只兔子会来。设空处需填入名词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一顿饭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或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且与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easy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搭配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指轻易获得的食物。故填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meal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 another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句意：受到这顿轻易得来的饭的启发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他决定每天守在树桩旁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希望另一只兔子会来。设空处修饰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rabbit,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另一只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another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062933" y="1932064"/>
            <a:ext cx="81624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meal</a:t>
            </a:r>
            <a:endParaRPr lang="zh-CN" altLang="en-US" sz="2400"/>
          </a:p>
        </p:txBody>
      </p:sp>
      <p:sp>
        <p:nvSpPr>
          <p:cNvPr id="7" name="矩形 6"/>
          <p:cNvSpPr/>
          <p:nvPr/>
        </p:nvSpPr>
        <p:spPr>
          <a:xfrm>
            <a:off x="1761115" y="2492896"/>
            <a:ext cx="12105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another</a:t>
            </a:r>
            <a:endParaRPr lang="zh-CN" altLang="en-US" sz="2400"/>
          </a:p>
        </p:txBody>
      </p:sp>
    </p:spTree>
    <p:extLst>
      <p:ext uri="{BB962C8B-B14F-4D97-AF65-F5344CB8AC3E}">
        <p14:creationId xmlns:p14="http://schemas.microsoft.com/office/powerpoint/2010/main" val="5816578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weak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another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reply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meal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instead of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 don’t want to work hard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Luck will bring me more rabbits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he 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en-US" altLang="zh-CN" u="sng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chemeClr val="bg1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Unluckily, no more rabbits came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Soon, he became hungry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Three days later, he became very 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but he kept waiting there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end, he died because of hunger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 bwMode="auto">
          <a:xfrm>
            <a:off x="3430910" y="908720"/>
            <a:ext cx="5976664" cy="432048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3014950"/>
            <a:ext cx="11485848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 replied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我不想努力工作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运气会给我带来更多兔子！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他回答道。设空处需填入动词作谓语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回应邻居的话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应用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reply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回答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时态为一般过去时。故填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replied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 weak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句意：三天后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他变得非常虚弱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但仍继续等待。设空处需填入形容词作表语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描述他虚弱的身体状态。故填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weak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962944" y="1311151"/>
            <a:ext cx="110081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>
                <a:cs typeface="Times New Roman" panose="02020603050405020304" pitchFamily="18" charset="0"/>
              </a:rPr>
              <a:t>replied</a:t>
            </a:r>
            <a:endParaRPr lang="zh-CN" altLang="en-US" sz="2400"/>
          </a:p>
        </p:txBody>
      </p:sp>
      <p:sp>
        <p:nvSpPr>
          <p:cNvPr id="7" name="矩形 6"/>
          <p:cNvSpPr/>
          <p:nvPr/>
        </p:nvSpPr>
        <p:spPr>
          <a:xfrm>
            <a:off x="1612604" y="2446989"/>
            <a:ext cx="98296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cs typeface="Times New Roman" panose="02020603050405020304" pitchFamily="18" charset="0"/>
              </a:rPr>
              <a:t>weak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880679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55201"/>
            <a:ext cx="11485848" cy="1442703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weak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another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reply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meal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instead of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endParaRPr lang="en-US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never a good choice to depend on luck 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effort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 bwMode="auto">
          <a:xfrm>
            <a:off x="3430910" y="1317801"/>
            <a:ext cx="5976664" cy="432048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2532884"/>
            <a:ext cx="1148584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句意：依赖运气而非努力从来都不是明智的选择。设空处连接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luck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effort,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需填入短语</a:t>
            </a:r>
            <a:r>
              <a:rPr lang="en-US" altLang="zh-CN" b="1" u="wavy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instead of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而不是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强调对比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关系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instead of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FF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62421" y="3666906"/>
            <a:ext cx="11349409" cy="11302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715963">
              <a:lnSpc>
                <a:spcPct val="150000"/>
              </a:lnSpc>
              <a:spcAft>
                <a:spcPts val="0"/>
              </a:spcAft>
            </a:pPr>
            <a:r>
              <a:rPr lang="zh-CN" altLang="zh-CN" sz="2400" smtClean="0">
                <a:solidFill>
                  <a:srgbClr val="00B0F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介词</a:t>
            </a:r>
            <a:r>
              <a:rPr lang="zh-CN" altLang="zh-CN" sz="2400">
                <a:solidFill>
                  <a:srgbClr val="00B0F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短语</a:t>
            </a:r>
            <a:r>
              <a:rPr lang="en-US" altLang="zh-CN" sz="2400">
                <a:solidFill>
                  <a:srgbClr val="00B0F0"/>
                </a:solidFill>
                <a:cs typeface="Times New Roman" panose="02020603050405020304" pitchFamily="18" charset="0"/>
              </a:rPr>
              <a:t>,</a:t>
            </a:r>
            <a:r>
              <a:rPr lang="zh-CN" altLang="zh-CN" sz="2400">
                <a:solidFill>
                  <a:srgbClr val="00B0F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后接被替代的对象</a:t>
            </a:r>
            <a:r>
              <a:rPr lang="zh-CN" altLang="zh-CN" sz="2400">
                <a:solidFill>
                  <a:srgbClr val="00B0F0"/>
                </a:solidFill>
                <a:cs typeface="Times New Roman" panose="02020603050405020304" pitchFamily="18" charset="0"/>
              </a:rPr>
              <a:t>（</a:t>
            </a:r>
            <a:r>
              <a:rPr lang="zh-CN" altLang="zh-CN" sz="2400">
                <a:solidFill>
                  <a:srgbClr val="00B0F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名词</a:t>
            </a:r>
            <a:r>
              <a:rPr lang="en-US" altLang="zh-CN" sz="2400">
                <a:solidFill>
                  <a:srgbClr val="00B0F0"/>
                </a:solidFill>
                <a:cs typeface="Times New Roman" panose="02020603050405020304" pitchFamily="18" charset="0"/>
              </a:rPr>
              <a:t>,doing</a:t>
            </a:r>
            <a:r>
              <a:rPr lang="zh-CN" altLang="zh-CN" sz="2400">
                <a:solidFill>
                  <a:srgbClr val="00B0F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等</a:t>
            </a:r>
            <a:r>
              <a:rPr lang="zh-CN" altLang="zh-CN" sz="2400">
                <a:solidFill>
                  <a:srgbClr val="00B0F0"/>
                </a:solidFill>
                <a:cs typeface="Times New Roman" panose="02020603050405020304" pitchFamily="18" charset="0"/>
              </a:rPr>
              <a:t>）；</a:t>
            </a:r>
            <a:r>
              <a:rPr lang="en-US" altLang="zh-CN" sz="2400">
                <a:solidFill>
                  <a:srgbClr val="00B0F0"/>
                </a:solidFill>
                <a:cs typeface="Times New Roman" panose="02020603050405020304" pitchFamily="18" charset="0"/>
              </a:rPr>
              <a:t>instead</a:t>
            </a:r>
            <a:r>
              <a:rPr lang="zh-CN" altLang="zh-CN" sz="2400">
                <a:solidFill>
                  <a:srgbClr val="00B0F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副词</a:t>
            </a:r>
            <a:r>
              <a:rPr lang="en-US" altLang="zh-CN" sz="2400">
                <a:solidFill>
                  <a:srgbClr val="00B0F0"/>
                </a:solidFill>
                <a:cs typeface="Times New Roman" panose="02020603050405020304" pitchFamily="18" charset="0"/>
              </a:rPr>
              <a:t>,</a:t>
            </a:r>
            <a:r>
              <a:rPr lang="zh-CN" altLang="zh-CN" sz="2400">
                <a:solidFill>
                  <a:srgbClr val="00B0F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常位于句首或句末</a:t>
            </a:r>
            <a:r>
              <a:rPr lang="en-US" altLang="zh-CN" sz="2400">
                <a:solidFill>
                  <a:srgbClr val="00B0F0"/>
                </a:solidFill>
                <a:cs typeface="Times New Roman" panose="02020603050405020304" pitchFamily="18" charset="0"/>
              </a:rPr>
              <a:t>,</a:t>
            </a:r>
            <a:r>
              <a:rPr lang="zh-CN" altLang="zh-CN" sz="2400">
                <a:solidFill>
                  <a:srgbClr val="00B0F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单独使用</a:t>
            </a:r>
            <a:r>
              <a:rPr lang="en-US" altLang="zh-CN" sz="2400">
                <a:solidFill>
                  <a:srgbClr val="00B0F0"/>
                </a:solidFill>
                <a:cs typeface="Times New Roman" panose="02020603050405020304" pitchFamily="18" charset="0"/>
              </a:rPr>
              <a:t>,</a:t>
            </a:r>
            <a:r>
              <a:rPr lang="zh-CN" altLang="zh-CN" sz="2400">
                <a:solidFill>
                  <a:srgbClr val="00B0F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表示</a:t>
            </a:r>
            <a:r>
              <a:rPr lang="en-US" altLang="zh-CN" sz="2400">
                <a:solidFill>
                  <a:srgbClr val="00B0F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sz="2400">
                <a:solidFill>
                  <a:srgbClr val="00B0F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反而</a:t>
            </a:r>
            <a:r>
              <a:rPr lang="zh-CN" altLang="zh-CN" sz="2400">
                <a:solidFill>
                  <a:srgbClr val="00B0F0"/>
                </a:solidFill>
                <a:cs typeface="Times New Roman" panose="02020603050405020304" pitchFamily="18" charset="0"/>
              </a:rPr>
              <a:t>；</a:t>
            </a:r>
            <a:r>
              <a:rPr lang="zh-CN" altLang="zh-CN" sz="2400">
                <a:solidFill>
                  <a:srgbClr val="00B0F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代替</a:t>
            </a:r>
            <a:r>
              <a:rPr lang="en-US" altLang="zh-CN" sz="2400" smtClean="0">
                <a:solidFill>
                  <a:srgbClr val="00B0F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endParaRPr lang="en-US" altLang="zh-CN" sz="2400">
              <a:solidFill>
                <a:srgbClr val="00B0F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7156432" y="2019775"/>
            <a:ext cx="14590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instead of</a:t>
            </a:r>
            <a:endParaRPr lang="zh-CN" altLang="en-US" sz="2400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035942">
            <a:off x="478582" y="3622057"/>
            <a:ext cx="630362" cy="4202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7610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574" y="2389823"/>
            <a:ext cx="11368120" cy="1071067"/>
          </a:xfrm>
          <a:prstGeom prst="rect">
            <a:avLst/>
          </a:prstGeom>
        </p:spPr>
      </p:pic>
      <p:sp>
        <p:nvSpPr>
          <p:cNvPr id="6" name="内容占位符 1"/>
          <p:cNvSpPr>
            <a:spLocks noGrp="1"/>
          </p:cNvSpPr>
          <p:nvPr>
            <p:ph idx="1"/>
          </p:nvPr>
        </p:nvSpPr>
        <p:spPr>
          <a:xfrm>
            <a:off x="406574" y="2276872"/>
            <a:ext cx="11305256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</a:t>
            </a:r>
            <a:r>
              <a:rPr lang="zh-CN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俗话说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一分耕耘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一分收获。单靠运气而不愿付出努力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可能成功一时而不会事事成功。脚踏实地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勇于拼搏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努力进取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创造财富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这才是正道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0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素养导向.eps" descr="id:2147489351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24681" y="2387988"/>
            <a:ext cx="2088232" cy="4092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5410419"/>
      </p:ext>
    </p:extLst>
  </p:cSld>
  <p:clrMapOvr>
    <a:masterClrMapping/>
  </p:clrMapOvr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487</TotalTime>
  <Words>189</Words>
  <Application>Microsoft Office PowerPoint</Application>
  <PresentationFormat>自定义</PresentationFormat>
  <Paragraphs>24</Paragraphs>
  <Slides>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4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446</cp:revision>
  <dcterms:created xsi:type="dcterms:W3CDTF">2020-11-06T05:24:00Z</dcterms:created>
  <dcterms:modified xsi:type="dcterms:W3CDTF">2025-09-17T18:40:42Z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